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etrona" charset="1" panose="02000503020000020003"/>
      <p:regular r:id="rId14"/>
    </p:embeddedFont>
    <p:embeddedFont>
      <p:font typeface="Inter" charset="1" panose="020B05020300000000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2468612"/>
            <a:ext cx="9445526" cy="2790974"/>
            <a:chOff x="0" y="0"/>
            <a:chExt cx="12594035" cy="372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3721298"/>
            </a:xfrm>
            <a:custGeom>
              <a:avLst/>
              <a:gdLst/>
              <a:ahLst/>
              <a:cxnLst/>
              <a:rect r="r" b="b" t="t" l="l"/>
              <a:pathLst>
                <a:path h="372129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721298"/>
                  </a:lnTo>
                  <a:lnTo>
                    <a:pt x="0" y="372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594035" cy="37689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FF8AAF"/>
                  </a:solidFill>
                  <a:latin typeface="Petrona"/>
                  <a:ea typeface="Petrona"/>
                  <a:cs typeface="Petrona"/>
                  <a:sym typeface="Petrona"/>
                </a:rPr>
                <a:t>MediTech Database Management System Overview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50237" y="5684787"/>
            <a:ext cx="9445526" cy="907256"/>
            <a:chOff x="0" y="0"/>
            <a:chExt cx="12594035" cy="12096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MediTech integrates blockchain with modern web technology for secure healthcare data.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50237" y="6910982"/>
            <a:ext cx="9445526" cy="907256"/>
            <a:chOff x="0" y="0"/>
            <a:chExt cx="12594035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94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It manages patient records with transparency, privacy, and ease of access.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3120479"/>
            <a:ext cx="7651997" cy="930325"/>
            <a:chOff x="0" y="0"/>
            <a:chExt cx="10202663" cy="12404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02663" cy="1240433"/>
            </a:xfrm>
            <a:custGeom>
              <a:avLst/>
              <a:gdLst/>
              <a:ahLst/>
              <a:cxnLst/>
              <a:rect r="r" b="b" t="t" l="l"/>
              <a:pathLst>
                <a:path h="1240433" w="10202663">
                  <a:moveTo>
                    <a:pt x="0" y="0"/>
                  </a:moveTo>
                  <a:lnTo>
                    <a:pt x="10202663" y="0"/>
                  </a:lnTo>
                  <a:lnTo>
                    <a:pt x="10202663" y="1240433"/>
                  </a:lnTo>
                  <a:lnTo>
                    <a:pt x="0" y="1240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202663" cy="12880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FF8AAF"/>
                  </a:solidFill>
                  <a:latin typeface="Petrona"/>
                  <a:ea typeface="Petrona"/>
                  <a:cs typeface="Petrona"/>
                  <a:sym typeface="Petrona"/>
                </a:rPr>
                <a:t>Frontend Architecture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4759524"/>
            <a:ext cx="3721299" cy="465088"/>
            <a:chOff x="0" y="0"/>
            <a:chExt cx="4961732" cy="6201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FF8AAF"/>
                  </a:solidFill>
                  <a:latin typeface="Petrona"/>
                  <a:ea typeface="Petrona"/>
                  <a:cs typeface="Petrona"/>
                  <a:sym typeface="Petrona"/>
                </a:rPr>
                <a:t>Angular Frontend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5508129"/>
            <a:ext cx="7805886" cy="453629"/>
            <a:chOff x="0" y="0"/>
            <a:chExt cx="10407848" cy="6048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Responsive, intuitive UI for patients, doctors, and admins.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99401" y="4759524"/>
            <a:ext cx="3721299" cy="465088"/>
            <a:chOff x="0" y="0"/>
            <a:chExt cx="4961732" cy="6201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FF8AAF"/>
                  </a:solidFill>
                  <a:latin typeface="Petrona"/>
                  <a:ea typeface="Petrona"/>
                  <a:cs typeface="Petrona"/>
                  <a:sym typeface="Petrona"/>
                </a:rPr>
                <a:t>User Roles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99401" y="5508129"/>
            <a:ext cx="7805886" cy="453629"/>
            <a:chOff x="0" y="0"/>
            <a:chExt cx="10407848" cy="6048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Patients: manage personal records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99401" y="6060876"/>
            <a:ext cx="7805886" cy="453629"/>
            <a:chOff x="0" y="0"/>
            <a:chExt cx="10407848" cy="6048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Doctors: update treatments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99401" y="6613624"/>
            <a:ext cx="7805886" cy="453629"/>
            <a:chOff x="0" y="0"/>
            <a:chExt cx="10407848" cy="6048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Admins: oversee platform operations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2422178"/>
            <a:ext cx="7992070" cy="930325"/>
            <a:chOff x="0" y="0"/>
            <a:chExt cx="10656093" cy="12404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56093" cy="1240433"/>
            </a:xfrm>
            <a:custGeom>
              <a:avLst/>
              <a:gdLst/>
              <a:ahLst/>
              <a:cxnLst/>
              <a:rect r="r" b="b" t="t" l="l"/>
              <a:pathLst>
                <a:path h="1240433" w="10656093">
                  <a:moveTo>
                    <a:pt x="0" y="0"/>
                  </a:moveTo>
                  <a:lnTo>
                    <a:pt x="10656093" y="0"/>
                  </a:lnTo>
                  <a:lnTo>
                    <a:pt x="10656093" y="1240433"/>
                  </a:lnTo>
                  <a:lnTo>
                    <a:pt x="0" y="1240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656093" cy="12880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FF8AAF"/>
                  </a:solidFill>
                  <a:latin typeface="Petrona"/>
                  <a:ea typeface="Petrona"/>
                  <a:cs typeface="Petrona"/>
                  <a:sym typeface="Petrona"/>
                </a:rPr>
                <a:t>Backend Infrastructure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7475" y="3772941"/>
            <a:ext cx="4590604" cy="2138065"/>
            <a:chOff x="0" y="0"/>
            <a:chExt cx="6120805" cy="28507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108065" cy="2838069"/>
            </a:xfrm>
            <a:custGeom>
              <a:avLst/>
              <a:gdLst/>
              <a:ahLst/>
              <a:cxnLst/>
              <a:rect r="r" b="b" t="t" l="l"/>
              <a:pathLst>
                <a:path h="2838069" w="6108065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679319"/>
                  </a:lnTo>
                  <a:cubicBezTo>
                    <a:pt x="6108065" y="2767076"/>
                    <a:pt x="6036818" y="2838069"/>
                    <a:pt x="5948934" y="2838069"/>
                  </a:cubicBezTo>
                  <a:lnTo>
                    <a:pt x="159131" y="2838069"/>
                  </a:lnTo>
                  <a:cubicBezTo>
                    <a:pt x="71247" y="2838069"/>
                    <a:pt x="0" y="2766949"/>
                    <a:pt x="0" y="267931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20765" cy="2850769"/>
            </a:xfrm>
            <a:custGeom>
              <a:avLst/>
              <a:gdLst/>
              <a:ahLst/>
              <a:cxnLst/>
              <a:rect r="r" b="b" t="t" l="l"/>
              <a:pathLst>
                <a:path h="2850769" w="6120765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685669"/>
                  </a:lnTo>
                  <a:lnTo>
                    <a:pt x="6114415" y="2685669"/>
                  </a:lnTo>
                  <a:lnTo>
                    <a:pt x="6120765" y="2685669"/>
                  </a:lnTo>
                  <a:cubicBezTo>
                    <a:pt x="6120765" y="2776855"/>
                    <a:pt x="6046597" y="2850769"/>
                    <a:pt x="5955284" y="2850769"/>
                  </a:cubicBezTo>
                  <a:lnTo>
                    <a:pt x="5955284" y="2844419"/>
                  </a:lnTo>
                  <a:lnTo>
                    <a:pt x="5955284" y="2850769"/>
                  </a:lnTo>
                  <a:lnTo>
                    <a:pt x="165481" y="2850769"/>
                  </a:lnTo>
                  <a:lnTo>
                    <a:pt x="165481" y="2844419"/>
                  </a:lnTo>
                  <a:lnTo>
                    <a:pt x="165481" y="2850769"/>
                  </a:lnTo>
                  <a:cubicBezTo>
                    <a:pt x="74041" y="2850769"/>
                    <a:pt x="0" y="2776855"/>
                    <a:pt x="0" y="268566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85669"/>
                  </a:lnTo>
                  <a:lnTo>
                    <a:pt x="6350" y="2685669"/>
                  </a:lnTo>
                  <a:lnTo>
                    <a:pt x="12700" y="2685669"/>
                  </a:lnTo>
                  <a:cubicBezTo>
                    <a:pt x="12700" y="2769870"/>
                    <a:pt x="81153" y="2838069"/>
                    <a:pt x="165481" y="2838069"/>
                  </a:cubicBezTo>
                  <a:lnTo>
                    <a:pt x="5955284" y="2838069"/>
                  </a:lnTo>
                  <a:cubicBezTo>
                    <a:pt x="6039739" y="2838069"/>
                    <a:pt x="6108065" y="2769743"/>
                    <a:pt x="6108065" y="2685669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85280" y="4070748"/>
            <a:ext cx="3721299" cy="465087"/>
            <a:chOff x="0" y="0"/>
            <a:chExt cx="4961732" cy="6201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Node.js &amp; Express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85280" y="4705945"/>
            <a:ext cx="3994994" cy="907256"/>
            <a:chOff x="0" y="0"/>
            <a:chExt cx="5326658" cy="12096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2665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532665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Handle APIs, authentication, and middleware.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52071" y="3772941"/>
            <a:ext cx="4590604" cy="2138065"/>
            <a:chOff x="0" y="0"/>
            <a:chExt cx="6120805" cy="285075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6108065" cy="2838069"/>
            </a:xfrm>
            <a:custGeom>
              <a:avLst/>
              <a:gdLst/>
              <a:ahLst/>
              <a:cxnLst/>
              <a:rect r="r" b="b" t="t" l="l"/>
              <a:pathLst>
                <a:path h="2838069" w="6108065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679319"/>
                  </a:lnTo>
                  <a:cubicBezTo>
                    <a:pt x="6108065" y="2767076"/>
                    <a:pt x="6036818" y="2838069"/>
                    <a:pt x="5948934" y="2838069"/>
                  </a:cubicBezTo>
                  <a:lnTo>
                    <a:pt x="159131" y="2838069"/>
                  </a:lnTo>
                  <a:cubicBezTo>
                    <a:pt x="71247" y="2838069"/>
                    <a:pt x="0" y="2766949"/>
                    <a:pt x="0" y="267931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20765" cy="2850769"/>
            </a:xfrm>
            <a:custGeom>
              <a:avLst/>
              <a:gdLst/>
              <a:ahLst/>
              <a:cxnLst/>
              <a:rect r="r" b="b" t="t" l="l"/>
              <a:pathLst>
                <a:path h="2850769" w="6120765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685669"/>
                  </a:lnTo>
                  <a:lnTo>
                    <a:pt x="6114415" y="2685669"/>
                  </a:lnTo>
                  <a:lnTo>
                    <a:pt x="6120765" y="2685669"/>
                  </a:lnTo>
                  <a:cubicBezTo>
                    <a:pt x="6120765" y="2776855"/>
                    <a:pt x="6046597" y="2850769"/>
                    <a:pt x="5955284" y="2850769"/>
                  </a:cubicBezTo>
                  <a:lnTo>
                    <a:pt x="5955284" y="2844419"/>
                  </a:lnTo>
                  <a:lnTo>
                    <a:pt x="5955284" y="2850769"/>
                  </a:lnTo>
                  <a:lnTo>
                    <a:pt x="165481" y="2850769"/>
                  </a:lnTo>
                  <a:lnTo>
                    <a:pt x="165481" y="2844419"/>
                  </a:lnTo>
                  <a:lnTo>
                    <a:pt x="165481" y="2850769"/>
                  </a:lnTo>
                  <a:cubicBezTo>
                    <a:pt x="74041" y="2850769"/>
                    <a:pt x="0" y="2776855"/>
                    <a:pt x="0" y="268566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85669"/>
                  </a:lnTo>
                  <a:lnTo>
                    <a:pt x="6350" y="2685669"/>
                  </a:lnTo>
                  <a:lnTo>
                    <a:pt x="12700" y="2685669"/>
                  </a:lnTo>
                  <a:cubicBezTo>
                    <a:pt x="12700" y="2769870"/>
                    <a:pt x="81153" y="2838069"/>
                    <a:pt x="165481" y="2838069"/>
                  </a:cubicBezTo>
                  <a:lnTo>
                    <a:pt x="5955284" y="2838069"/>
                  </a:lnTo>
                  <a:cubicBezTo>
                    <a:pt x="6039739" y="2838069"/>
                    <a:pt x="6108065" y="2769743"/>
                    <a:pt x="6108065" y="2685669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149876" y="4070748"/>
            <a:ext cx="3721299" cy="465087"/>
            <a:chOff x="0" y="0"/>
            <a:chExt cx="4961732" cy="6201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Communication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149876" y="4705945"/>
            <a:ext cx="3994994" cy="907256"/>
            <a:chOff x="0" y="0"/>
            <a:chExt cx="5326658" cy="12096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2665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532665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Connect backend, database, and blockchain securely.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87475" y="6184999"/>
            <a:ext cx="9455051" cy="1684436"/>
            <a:chOff x="0" y="0"/>
            <a:chExt cx="12606735" cy="224591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12594082" cy="2233168"/>
            </a:xfrm>
            <a:custGeom>
              <a:avLst/>
              <a:gdLst/>
              <a:ahLst/>
              <a:cxnLst/>
              <a:rect r="r" b="b" t="t" l="l"/>
              <a:pathLst>
                <a:path h="2233168" w="12594082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74418"/>
                  </a:lnTo>
                  <a:cubicBezTo>
                    <a:pt x="12594082" y="2162048"/>
                    <a:pt x="12522708" y="2233168"/>
                    <a:pt x="12434570" y="2233168"/>
                  </a:cubicBezTo>
                  <a:lnTo>
                    <a:pt x="159512" y="2233168"/>
                  </a:lnTo>
                  <a:cubicBezTo>
                    <a:pt x="71374" y="2233168"/>
                    <a:pt x="0" y="2162048"/>
                    <a:pt x="0" y="2074418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606782" cy="2245868"/>
            </a:xfrm>
            <a:custGeom>
              <a:avLst/>
              <a:gdLst/>
              <a:ahLst/>
              <a:cxnLst/>
              <a:rect r="r" b="b" t="t" l="l"/>
              <a:pathLst>
                <a:path h="2245868" w="12606782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80768"/>
                  </a:lnTo>
                  <a:lnTo>
                    <a:pt x="12600432" y="2080768"/>
                  </a:lnTo>
                  <a:lnTo>
                    <a:pt x="12606782" y="2080768"/>
                  </a:lnTo>
                  <a:cubicBezTo>
                    <a:pt x="12606782" y="2171954"/>
                    <a:pt x="12532487" y="2245868"/>
                    <a:pt x="12440920" y="2245868"/>
                  </a:cubicBezTo>
                  <a:lnTo>
                    <a:pt x="12440920" y="2239518"/>
                  </a:lnTo>
                  <a:lnTo>
                    <a:pt x="12440920" y="2245868"/>
                  </a:lnTo>
                  <a:lnTo>
                    <a:pt x="165862" y="2245868"/>
                  </a:lnTo>
                  <a:lnTo>
                    <a:pt x="165862" y="2239518"/>
                  </a:lnTo>
                  <a:lnTo>
                    <a:pt x="165862" y="2245868"/>
                  </a:lnTo>
                  <a:cubicBezTo>
                    <a:pt x="74295" y="2245868"/>
                    <a:pt x="0" y="2171954"/>
                    <a:pt x="0" y="208076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80768"/>
                  </a:lnTo>
                  <a:lnTo>
                    <a:pt x="6350" y="2080768"/>
                  </a:lnTo>
                  <a:lnTo>
                    <a:pt x="12700" y="2080768"/>
                  </a:lnTo>
                  <a:cubicBezTo>
                    <a:pt x="12700" y="2164969"/>
                    <a:pt x="81280" y="2233168"/>
                    <a:pt x="165862" y="2233168"/>
                  </a:cubicBezTo>
                  <a:lnTo>
                    <a:pt x="12440920" y="2233168"/>
                  </a:lnTo>
                  <a:cubicBezTo>
                    <a:pt x="12525501" y="2233168"/>
                    <a:pt x="12594082" y="2164842"/>
                    <a:pt x="12594082" y="2080768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285280" y="6482804"/>
            <a:ext cx="3721299" cy="465088"/>
            <a:chOff x="0" y="0"/>
            <a:chExt cx="4961732" cy="62011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Security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85280" y="7118002"/>
            <a:ext cx="8859441" cy="453629"/>
            <a:chOff x="0" y="0"/>
            <a:chExt cx="11812588" cy="60483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812588" cy="604838"/>
            </a:xfrm>
            <a:custGeom>
              <a:avLst/>
              <a:gdLst/>
              <a:ahLst/>
              <a:cxnLst/>
              <a:rect r="r" b="b" t="t" l="l"/>
              <a:pathLst>
                <a:path h="604838" w="1181258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1181258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Implement role-based access and session management.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3595241"/>
            <a:ext cx="7719715" cy="930325"/>
            <a:chOff x="0" y="0"/>
            <a:chExt cx="10292953" cy="12404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92953" cy="1240433"/>
            </a:xfrm>
            <a:custGeom>
              <a:avLst/>
              <a:gdLst/>
              <a:ahLst/>
              <a:cxnLst/>
              <a:rect r="r" b="b" t="t" l="l"/>
              <a:pathLst>
                <a:path h="1240433" w="10292953">
                  <a:moveTo>
                    <a:pt x="0" y="0"/>
                  </a:moveTo>
                  <a:lnTo>
                    <a:pt x="10292953" y="0"/>
                  </a:lnTo>
                  <a:lnTo>
                    <a:pt x="10292953" y="1240433"/>
                  </a:lnTo>
                  <a:lnTo>
                    <a:pt x="0" y="1240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292953" cy="12880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FF8AAF"/>
                  </a:solidFill>
                  <a:latin typeface="Petrona"/>
                  <a:ea typeface="Petrona"/>
                  <a:cs typeface="Petrona"/>
                  <a:sym typeface="Petrona"/>
                </a:rPr>
                <a:t>Data Storage Solutions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5234285"/>
            <a:ext cx="3721299" cy="465088"/>
            <a:chOff x="0" y="0"/>
            <a:chExt cx="4961732" cy="6201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FF8AAF"/>
                  </a:solidFill>
                  <a:latin typeface="Petrona"/>
                  <a:ea typeface="Petrona"/>
                  <a:cs typeface="Petrona"/>
                  <a:sym typeface="Petrona"/>
                </a:rPr>
                <a:t>MongoDB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5982891"/>
            <a:ext cx="7805886" cy="453629"/>
            <a:chOff x="0" y="0"/>
            <a:chExt cx="10407848" cy="6048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Stores patient data and metadata for fast queries.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99401" y="5234285"/>
            <a:ext cx="3721299" cy="465088"/>
            <a:chOff x="0" y="0"/>
            <a:chExt cx="4961732" cy="6201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FF8AAF"/>
                  </a:solidFill>
                  <a:latin typeface="Petrona"/>
                  <a:ea typeface="Petrona"/>
                  <a:cs typeface="Petrona"/>
                  <a:sym typeface="Petrona"/>
                </a:rPr>
                <a:t>IPFS &amp; Pinata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99401" y="5982891"/>
            <a:ext cx="7805886" cy="453629"/>
            <a:chOff x="0" y="0"/>
            <a:chExt cx="10407848" cy="6048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Decentralized secure storage for medical files.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2180332"/>
            <a:ext cx="7442746" cy="930325"/>
            <a:chOff x="0" y="0"/>
            <a:chExt cx="9923662" cy="12404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23662" cy="1240433"/>
            </a:xfrm>
            <a:custGeom>
              <a:avLst/>
              <a:gdLst/>
              <a:ahLst/>
              <a:cxnLst/>
              <a:rect r="r" b="b" t="t" l="l"/>
              <a:pathLst>
                <a:path h="1240433" w="9923662">
                  <a:moveTo>
                    <a:pt x="0" y="0"/>
                  </a:moveTo>
                  <a:lnTo>
                    <a:pt x="9923662" y="0"/>
                  </a:lnTo>
                  <a:lnTo>
                    <a:pt x="9923662" y="1240433"/>
                  </a:lnTo>
                  <a:lnTo>
                    <a:pt x="0" y="1240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9923662" cy="12880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FF8AAF"/>
                  </a:solidFill>
                  <a:latin typeface="Petrona"/>
                  <a:ea typeface="Petrona"/>
                  <a:cs typeface="Petrona"/>
                  <a:sym typeface="Petrona"/>
                </a:rPr>
                <a:t>Blockchain Security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5475" y="3531096"/>
            <a:ext cx="222051" cy="1098351"/>
            <a:chOff x="0" y="0"/>
            <a:chExt cx="296068" cy="14644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283337" cy="1451864"/>
            </a:xfrm>
            <a:custGeom>
              <a:avLst/>
              <a:gdLst/>
              <a:ahLst/>
              <a:cxnLst/>
              <a:rect r="r" b="b" t="t" l="l"/>
              <a:pathLst>
                <a:path h="1451864" w="283337">
                  <a:moveTo>
                    <a:pt x="0" y="146812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812"/>
                  </a:cubicBezTo>
                  <a:lnTo>
                    <a:pt x="283337" y="1305052"/>
                  </a:lnTo>
                  <a:cubicBezTo>
                    <a:pt x="283337" y="1386078"/>
                    <a:pt x="219964" y="1451864"/>
                    <a:pt x="141605" y="1451864"/>
                  </a:cubicBezTo>
                  <a:cubicBezTo>
                    <a:pt x="63246" y="1451864"/>
                    <a:pt x="0" y="1386078"/>
                    <a:pt x="0" y="1305052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6164" cy="1464564"/>
            </a:xfrm>
            <a:custGeom>
              <a:avLst/>
              <a:gdLst/>
              <a:ahLst/>
              <a:cxnLst/>
              <a:rect r="r" b="b" t="t" l="l"/>
              <a:pathLst>
                <a:path h="1464564" w="296164">
                  <a:moveTo>
                    <a:pt x="0" y="153162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162"/>
                  </a:cubicBezTo>
                  <a:lnTo>
                    <a:pt x="296164" y="1311402"/>
                  </a:lnTo>
                  <a:lnTo>
                    <a:pt x="289814" y="1311402"/>
                  </a:lnTo>
                  <a:lnTo>
                    <a:pt x="296164" y="1311402"/>
                  </a:lnTo>
                  <a:cubicBezTo>
                    <a:pt x="296164" y="1395730"/>
                    <a:pt x="230124" y="1464564"/>
                    <a:pt x="148082" y="1464564"/>
                  </a:cubicBezTo>
                  <a:lnTo>
                    <a:pt x="148082" y="1458214"/>
                  </a:lnTo>
                  <a:lnTo>
                    <a:pt x="148082" y="1451864"/>
                  </a:lnTo>
                  <a:lnTo>
                    <a:pt x="148082" y="1458214"/>
                  </a:lnTo>
                  <a:lnTo>
                    <a:pt x="148082" y="1464564"/>
                  </a:lnTo>
                  <a:cubicBezTo>
                    <a:pt x="66040" y="1464437"/>
                    <a:pt x="0" y="1395730"/>
                    <a:pt x="0" y="1311402"/>
                  </a:cubicBezTo>
                  <a:lnTo>
                    <a:pt x="0" y="153162"/>
                  </a:lnTo>
                  <a:lnTo>
                    <a:pt x="6350" y="153162"/>
                  </a:lnTo>
                  <a:lnTo>
                    <a:pt x="0" y="153162"/>
                  </a:lnTo>
                  <a:moveTo>
                    <a:pt x="12700" y="153162"/>
                  </a:moveTo>
                  <a:lnTo>
                    <a:pt x="12700" y="1311402"/>
                  </a:lnTo>
                  <a:lnTo>
                    <a:pt x="6350" y="1311402"/>
                  </a:lnTo>
                  <a:lnTo>
                    <a:pt x="12700" y="1311402"/>
                  </a:lnTo>
                  <a:cubicBezTo>
                    <a:pt x="12700" y="1389126"/>
                    <a:pt x="73533" y="1451864"/>
                    <a:pt x="148082" y="1451864"/>
                  </a:cubicBezTo>
                  <a:cubicBezTo>
                    <a:pt x="151638" y="1451864"/>
                    <a:pt x="154432" y="1454658"/>
                    <a:pt x="154432" y="1458214"/>
                  </a:cubicBezTo>
                  <a:cubicBezTo>
                    <a:pt x="154432" y="1461770"/>
                    <a:pt x="151638" y="1464564"/>
                    <a:pt x="148082" y="1464564"/>
                  </a:cubicBezTo>
                  <a:cubicBezTo>
                    <a:pt x="144526" y="1464564"/>
                    <a:pt x="141732" y="1461770"/>
                    <a:pt x="141732" y="1458214"/>
                  </a:cubicBezTo>
                  <a:cubicBezTo>
                    <a:pt x="141732" y="1454658"/>
                    <a:pt x="144526" y="1451864"/>
                    <a:pt x="148082" y="1451864"/>
                  </a:cubicBezTo>
                  <a:cubicBezTo>
                    <a:pt x="222631" y="1451864"/>
                    <a:pt x="283464" y="1389253"/>
                    <a:pt x="283464" y="1311402"/>
                  </a:cubicBezTo>
                  <a:lnTo>
                    <a:pt x="283464" y="153162"/>
                  </a:lnTo>
                  <a:lnTo>
                    <a:pt x="289814" y="153162"/>
                  </a:lnTo>
                  <a:lnTo>
                    <a:pt x="283464" y="153162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162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487966" y="3535859"/>
            <a:ext cx="3721299" cy="465087"/>
            <a:chOff x="0" y="0"/>
            <a:chExt cx="4961732" cy="6201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Record Updates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487966" y="4171057"/>
            <a:ext cx="8807797" cy="453629"/>
            <a:chOff x="0" y="0"/>
            <a:chExt cx="11743730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743730" cy="604838"/>
            </a:xfrm>
            <a:custGeom>
              <a:avLst/>
              <a:gdLst/>
              <a:ahLst/>
              <a:cxnLst/>
              <a:rect r="r" b="b" t="t" l="l"/>
              <a:pathLst>
                <a:path h="604838" w="11743730">
                  <a:moveTo>
                    <a:pt x="0" y="0"/>
                  </a:moveTo>
                  <a:lnTo>
                    <a:pt x="11743730" y="0"/>
                  </a:lnTo>
                  <a:lnTo>
                    <a:pt x="1174373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174373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Critical patient record changes logged on blockchain.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270676" y="4903440"/>
            <a:ext cx="222051" cy="1098351"/>
            <a:chOff x="0" y="0"/>
            <a:chExt cx="296068" cy="14644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283337" cy="1451864"/>
            </a:xfrm>
            <a:custGeom>
              <a:avLst/>
              <a:gdLst/>
              <a:ahLst/>
              <a:cxnLst/>
              <a:rect r="r" b="b" t="t" l="l"/>
              <a:pathLst>
                <a:path h="1451864" w="283337">
                  <a:moveTo>
                    <a:pt x="0" y="146812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812"/>
                  </a:cubicBezTo>
                  <a:lnTo>
                    <a:pt x="283337" y="1305052"/>
                  </a:lnTo>
                  <a:cubicBezTo>
                    <a:pt x="283337" y="1386078"/>
                    <a:pt x="219964" y="1451864"/>
                    <a:pt x="141605" y="1451864"/>
                  </a:cubicBezTo>
                  <a:cubicBezTo>
                    <a:pt x="63246" y="1451864"/>
                    <a:pt x="0" y="1386078"/>
                    <a:pt x="0" y="1305052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96164" cy="1464564"/>
            </a:xfrm>
            <a:custGeom>
              <a:avLst/>
              <a:gdLst/>
              <a:ahLst/>
              <a:cxnLst/>
              <a:rect r="r" b="b" t="t" l="l"/>
              <a:pathLst>
                <a:path h="1464564" w="296164">
                  <a:moveTo>
                    <a:pt x="0" y="153162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162"/>
                  </a:cubicBezTo>
                  <a:lnTo>
                    <a:pt x="296164" y="1311402"/>
                  </a:lnTo>
                  <a:lnTo>
                    <a:pt x="289814" y="1311402"/>
                  </a:lnTo>
                  <a:lnTo>
                    <a:pt x="296164" y="1311402"/>
                  </a:lnTo>
                  <a:cubicBezTo>
                    <a:pt x="296164" y="1395730"/>
                    <a:pt x="230124" y="1464564"/>
                    <a:pt x="148082" y="1464564"/>
                  </a:cubicBezTo>
                  <a:lnTo>
                    <a:pt x="148082" y="1458214"/>
                  </a:lnTo>
                  <a:lnTo>
                    <a:pt x="148082" y="1451864"/>
                  </a:lnTo>
                  <a:lnTo>
                    <a:pt x="148082" y="1458214"/>
                  </a:lnTo>
                  <a:lnTo>
                    <a:pt x="148082" y="1464564"/>
                  </a:lnTo>
                  <a:cubicBezTo>
                    <a:pt x="66040" y="1464437"/>
                    <a:pt x="0" y="1395730"/>
                    <a:pt x="0" y="1311402"/>
                  </a:cubicBezTo>
                  <a:lnTo>
                    <a:pt x="0" y="153162"/>
                  </a:lnTo>
                  <a:lnTo>
                    <a:pt x="6350" y="153162"/>
                  </a:lnTo>
                  <a:lnTo>
                    <a:pt x="0" y="153162"/>
                  </a:lnTo>
                  <a:moveTo>
                    <a:pt x="12700" y="153162"/>
                  </a:moveTo>
                  <a:lnTo>
                    <a:pt x="12700" y="1311402"/>
                  </a:lnTo>
                  <a:lnTo>
                    <a:pt x="6350" y="1311402"/>
                  </a:lnTo>
                  <a:lnTo>
                    <a:pt x="12700" y="1311402"/>
                  </a:lnTo>
                  <a:cubicBezTo>
                    <a:pt x="12700" y="1389126"/>
                    <a:pt x="73533" y="1451864"/>
                    <a:pt x="148082" y="1451864"/>
                  </a:cubicBezTo>
                  <a:cubicBezTo>
                    <a:pt x="151638" y="1451864"/>
                    <a:pt x="154432" y="1454658"/>
                    <a:pt x="154432" y="1458214"/>
                  </a:cubicBezTo>
                  <a:cubicBezTo>
                    <a:pt x="154432" y="1461770"/>
                    <a:pt x="151638" y="1464564"/>
                    <a:pt x="148082" y="1464564"/>
                  </a:cubicBezTo>
                  <a:cubicBezTo>
                    <a:pt x="144526" y="1464564"/>
                    <a:pt x="141732" y="1461770"/>
                    <a:pt x="141732" y="1458214"/>
                  </a:cubicBezTo>
                  <a:cubicBezTo>
                    <a:pt x="141732" y="1454658"/>
                    <a:pt x="144526" y="1451864"/>
                    <a:pt x="148082" y="1451864"/>
                  </a:cubicBezTo>
                  <a:cubicBezTo>
                    <a:pt x="222631" y="1451864"/>
                    <a:pt x="283464" y="1389253"/>
                    <a:pt x="283464" y="1311402"/>
                  </a:cubicBezTo>
                  <a:lnTo>
                    <a:pt x="283464" y="153162"/>
                  </a:lnTo>
                  <a:lnTo>
                    <a:pt x="289814" y="153162"/>
                  </a:lnTo>
                  <a:lnTo>
                    <a:pt x="283464" y="153162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162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913167" y="4908202"/>
            <a:ext cx="3721299" cy="465088"/>
            <a:chOff x="0" y="0"/>
            <a:chExt cx="4961732" cy="6201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Access Logs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913167" y="5543401"/>
            <a:ext cx="8382595" cy="453629"/>
            <a:chOff x="0" y="0"/>
            <a:chExt cx="11176793" cy="6048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176793" cy="604838"/>
            </a:xfrm>
            <a:custGeom>
              <a:avLst/>
              <a:gdLst/>
              <a:ahLst/>
              <a:cxnLst/>
              <a:rect r="r" b="b" t="t" l="l"/>
              <a:pathLst>
                <a:path h="604838" w="11176793">
                  <a:moveTo>
                    <a:pt x="0" y="0"/>
                  </a:moveTo>
                  <a:lnTo>
                    <a:pt x="11176793" y="0"/>
                  </a:lnTo>
                  <a:lnTo>
                    <a:pt x="111767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117679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Transparent audit trail for data access events.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696028" y="6275785"/>
            <a:ext cx="222051" cy="1551980"/>
            <a:chOff x="0" y="0"/>
            <a:chExt cx="296068" cy="206930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283337" cy="2056511"/>
            </a:xfrm>
            <a:custGeom>
              <a:avLst/>
              <a:gdLst/>
              <a:ahLst/>
              <a:cxnLst/>
              <a:rect r="r" b="b" t="t" l="l"/>
              <a:pathLst>
                <a:path h="2056511" w="28333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909445"/>
                  </a:lnTo>
                  <a:cubicBezTo>
                    <a:pt x="283337" y="1990725"/>
                    <a:pt x="219964" y="2056511"/>
                    <a:pt x="141605" y="2056511"/>
                  </a:cubicBezTo>
                  <a:cubicBezTo>
                    <a:pt x="63246" y="2056511"/>
                    <a:pt x="0" y="1990725"/>
                    <a:pt x="0" y="1909445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96164" cy="2069338"/>
            </a:xfrm>
            <a:custGeom>
              <a:avLst/>
              <a:gdLst/>
              <a:ahLst/>
              <a:cxnLst/>
              <a:rect r="r" b="b" t="t" l="l"/>
              <a:pathLst>
                <a:path h="2069338" w="296164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915795"/>
                  </a:lnTo>
                  <a:lnTo>
                    <a:pt x="289814" y="1915795"/>
                  </a:lnTo>
                  <a:lnTo>
                    <a:pt x="296164" y="1915795"/>
                  </a:lnTo>
                  <a:cubicBezTo>
                    <a:pt x="296164" y="2000377"/>
                    <a:pt x="230124" y="2069211"/>
                    <a:pt x="148082" y="2069211"/>
                  </a:cubicBezTo>
                  <a:lnTo>
                    <a:pt x="148082" y="2062861"/>
                  </a:lnTo>
                  <a:lnTo>
                    <a:pt x="148082" y="2056511"/>
                  </a:lnTo>
                  <a:lnTo>
                    <a:pt x="148082" y="2062861"/>
                  </a:lnTo>
                  <a:lnTo>
                    <a:pt x="148082" y="2069211"/>
                  </a:lnTo>
                  <a:cubicBezTo>
                    <a:pt x="66040" y="2069338"/>
                    <a:pt x="0" y="2000377"/>
                    <a:pt x="0" y="1915795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915795"/>
                  </a:lnTo>
                  <a:lnTo>
                    <a:pt x="6350" y="1915795"/>
                  </a:lnTo>
                  <a:lnTo>
                    <a:pt x="12700" y="1915795"/>
                  </a:lnTo>
                  <a:cubicBezTo>
                    <a:pt x="12700" y="1993773"/>
                    <a:pt x="73533" y="2056511"/>
                    <a:pt x="148082" y="2056511"/>
                  </a:cubicBezTo>
                  <a:cubicBezTo>
                    <a:pt x="151638" y="2056511"/>
                    <a:pt x="154432" y="2059305"/>
                    <a:pt x="154432" y="2062861"/>
                  </a:cubicBezTo>
                  <a:cubicBezTo>
                    <a:pt x="154432" y="2066417"/>
                    <a:pt x="151638" y="2069211"/>
                    <a:pt x="148082" y="2069211"/>
                  </a:cubicBezTo>
                  <a:cubicBezTo>
                    <a:pt x="144526" y="2069211"/>
                    <a:pt x="141732" y="2066417"/>
                    <a:pt x="141732" y="2062861"/>
                  </a:cubicBezTo>
                  <a:cubicBezTo>
                    <a:pt x="141732" y="2059305"/>
                    <a:pt x="144526" y="2056511"/>
                    <a:pt x="148082" y="2056511"/>
                  </a:cubicBezTo>
                  <a:cubicBezTo>
                    <a:pt x="222631" y="2056511"/>
                    <a:pt x="283464" y="1993773"/>
                    <a:pt x="283464" y="1915795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338519" y="6280548"/>
            <a:ext cx="3721299" cy="465088"/>
            <a:chOff x="0" y="0"/>
            <a:chExt cx="4961732" cy="62011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Smart Contracts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338519" y="6915745"/>
            <a:ext cx="7957245" cy="907256"/>
            <a:chOff x="0" y="0"/>
            <a:chExt cx="10609660" cy="12096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609660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609660">
                  <a:moveTo>
                    <a:pt x="0" y="0"/>
                  </a:moveTo>
                  <a:lnTo>
                    <a:pt x="10609660" y="0"/>
                  </a:lnTo>
                  <a:lnTo>
                    <a:pt x="1060966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060966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Automate secure interactions on the Ethereum Sepolia testnet.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5185321"/>
            <a:ext cx="13347650" cy="930325"/>
            <a:chOff x="0" y="0"/>
            <a:chExt cx="17796867" cy="12404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796867" cy="1240433"/>
            </a:xfrm>
            <a:custGeom>
              <a:avLst/>
              <a:gdLst/>
              <a:ahLst/>
              <a:cxnLst/>
              <a:rect r="r" b="b" t="t" l="l"/>
              <a:pathLst>
                <a:path h="1240433" w="17796867">
                  <a:moveTo>
                    <a:pt x="0" y="0"/>
                  </a:moveTo>
                  <a:lnTo>
                    <a:pt x="17796867" y="0"/>
                  </a:lnTo>
                  <a:lnTo>
                    <a:pt x="17796867" y="1240433"/>
                  </a:lnTo>
                  <a:lnTo>
                    <a:pt x="0" y="1240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7796867" cy="12880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FF8AAF"/>
                  </a:solidFill>
                  <a:latin typeface="Petrona"/>
                  <a:ea typeface="Petrona"/>
                  <a:cs typeface="Petrona"/>
                  <a:sym typeface="Petrona"/>
                </a:rPr>
                <a:t>User Authentication and Authorization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7475" y="6536085"/>
            <a:ext cx="647402" cy="647402"/>
            <a:chOff x="0" y="0"/>
            <a:chExt cx="863203" cy="863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913632" y="6638181"/>
            <a:ext cx="3721299" cy="465088"/>
            <a:chOff x="0" y="0"/>
            <a:chExt cx="4961732" cy="6201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Email-Based Login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13632" y="7273379"/>
            <a:ext cx="4276874" cy="907256"/>
            <a:chOff x="0" y="0"/>
            <a:chExt cx="5702498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0249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702498">
                  <a:moveTo>
                    <a:pt x="0" y="0"/>
                  </a:moveTo>
                  <a:lnTo>
                    <a:pt x="5702498" y="0"/>
                  </a:lnTo>
                  <a:lnTo>
                    <a:pt x="570249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570249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Secure user identity verification through email.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540104" y="6536085"/>
            <a:ext cx="647403" cy="647402"/>
            <a:chOff x="0" y="0"/>
            <a:chExt cx="863203" cy="8632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466260" y="6638181"/>
            <a:ext cx="4276874" cy="930176"/>
            <a:chOff x="0" y="0"/>
            <a:chExt cx="5702498" cy="124023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702498" cy="1240235"/>
            </a:xfrm>
            <a:custGeom>
              <a:avLst/>
              <a:gdLst/>
              <a:ahLst/>
              <a:cxnLst/>
              <a:rect r="r" b="b" t="t" l="l"/>
              <a:pathLst>
                <a:path h="1240235" w="5702498">
                  <a:moveTo>
                    <a:pt x="0" y="0"/>
                  </a:moveTo>
                  <a:lnTo>
                    <a:pt x="5702498" y="0"/>
                  </a:lnTo>
                  <a:lnTo>
                    <a:pt x="5702498" y="1240235"/>
                  </a:lnTo>
                  <a:lnTo>
                    <a:pt x="0" y="12402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5702498" cy="12688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Role-Based Access Control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466260" y="7738467"/>
            <a:ext cx="4276874" cy="907256"/>
            <a:chOff x="0" y="0"/>
            <a:chExt cx="5702498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249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702498">
                  <a:moveTo>
                    <a:pt x="0" y="0"/>
                  </a:moveTo>
                  <a:lnTo>
                    <a:pt x="5702498" y="0"/>
                  </a:lnTo>
                  <a:lnTo>
                    <a:pt x="570249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570249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Ensure users access only authorized data and functions.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092731" y="6536085"/>
            <a:ext cx="647402" cy="647402"/>
            <a:chOff x="0" y="0"/>
            <a:chExt cx="863203" cy="8632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3018889" y="6638181"/>
            <a:ext cx="3721299" cy="465088"/>
            <a:chOff x="0" y="0"/>
            <a:chExt cx="4961732" cy="62011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Privacy Protection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018889" y="7273379"/>
            <a:ext cx="4276874" cy="907256"/>
            <a:chOff x="0" y="0"/>
            <a:chExt cx="5702498" cy="12096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70249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702498">
                  <a:moveTo>
                    <a:pt x="0" y="0"/>
                  </a:moveTo>
                  <a:lnTo>
                    <a:pt x="5702498" y="0"/>
                  </a:lnTo>
                  <a:lnTo>
                    <a:pt x="570249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570249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Minimize data exposure via strict permissions.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2012900"/>
            <a:ext cx="7442746" cy="930325"/>
            <a:chOff x="0" y="0"/>
            <a:chExt cx="9923662" cy="12404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23662" cy="1240433"/>
            </a:xfrm>
            <a:custGeom>
              <a:avLst/>
              <a:gdLst/>
              <a:ahLst/>
              <a:cxnLst/>
              <a:rect r="r" b="b" t="t" l="l"/>
              <a:pathLst>
                <a:path h="1240433" w="9923662">
                  <a:moveTo>
                    <a:pt x="0" y="0"/>
                  </a:moveTo>
                  <a:lnTo>
                    <a:pt x="9923662" y="0"/>
                  </a:lnTo>
                  <a:lnTo>
                    <a:pt x="9923662" y="1240433"/>
                  </a:lnTo>
                  <a:lnTo>
                    <a:pt x="0" y="1240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9923662" cy="12880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FF8AAF"/>
                  </a:solidFill>
                  <a:latin typeface="Petrona"/>
                  <a:ea typeface="Petrona"/>
                  <a:cs typeface="Petrona"/>
                  <a:sym typeface="Petrona"/>
                </a:rPr>
                <a:t>Dashboard Features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992238" y="3417986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84474" y="3536751"/>
            <a:ext cx="3721299" cy="465087"/>
            <a:chOff x="0" y="0"/>
            <a:chExt cx="4961732" cy="6201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Patient Dashboard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84474" y="4171950"/>
            <a:ext cx="8453289" cy="453629"/>
            <a:chOff x="0" y="0"/>
            <a:chExt cx="11271052" cy="6048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71052" cy="604838"/>
            </a:xfrm>
            <a:custGeom>
              <a:avLst/>
              <a:gdLst/>
              <a:ahLst/>
              <a:cxnLst/>
              <a:rect r="r" b="b" t="t" l="l"/>
              <a:pathLst>
                <a:path h="604838" w="11271052">
                  <a:moveTo>
                    <a:pt x="0" y="0"/>
                  </a:moveTo>
                  <a:lnTo>
                    <a:pt x="11271052" y="0"/>
                  </a:lnTo>
                  <a:lnTo>
                    <a:pt x="1127105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1271052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Manage and review personal health records efficiently.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992238" y="5242172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984474" y="5360937"/>
            <a:ext cx="3721299" cy="465088"/>
            <a:chOff x="0" y="0"/>
            <a:chExt cx="4961732" cy="6201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Doctor Dashboard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984474" y="5996136"/>
            <a:ext cx="8453289" cy="453629"/>
            <a:chOff x="0" y="0"/>
            <a:chExt cx="11271052" cy="6048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271052" cy="604838"/>
            </a:xfrm>
            <a:custGeom>
              <a:avLst/>
              <a:gdLst/>
              <a:ahLst/>
              <a:cxnLst/>
              <a:rect r="r" b="b" t="t" l="l"/>
              <a:pathLst>
                <a:path h="604838" w="11271052">
                  <a:moveTo>
                    <a:pt x="0" y="0"/>
                  </a:moveTo>
                  <a:lnTo>
                    <a:pt x="11271052" y="0"/>
                  </a:lnTo>
                  <a:lnTo>
                    <a:pt x="1127105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1271052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Update treatment plans and monitor patient status.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992238" y="7066360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984474" y="7185124"/>
            <a:ext cx="3721299" cy="465088"/>
            <a:chOff x="0" y="0"/>
            <a:chExt cx="4961732" cy="62011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Admin Dashboard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984474" y="7820322"/>
            <a:ext cx="8453289" cy="453629"/>
            <a:chOff x="0" y="0"/>
            <a:chExt cx="11271052" cy="60483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271052" cy="604838"/>
            </a:xfrm>
            <a:custGeom>
              <a:avLst/>
              <a:gdLst/>
              <a:ahLst/>
              <a:cxnLst/>
              <a:rect r="r" b="b" t="t" l="l"/>
              <a:pathLst>
                <a:path h="604838" w="11271052">
                  <a:moveTo>
                    <a:pt x="0" y="0"/>
                  </a:moveTo>
                  <a:lnTo>
                    <a:pt x="11271052" y="0"/>
                  </a:lnTo>
                  <a:lnTo>
                    <a:pt x="1127105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11271052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Oversee user roles, system health, and logs.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37496"/>
          </a:xfrm>
          <a:custGeom>
            <a:avLst/>
            <a:gdLst/>
            <a:ahLst/>
            <a:cxnLst/>
            <a:rect r="r" b="b" t="t" l="l"/>
            <a:pathLst>
              <a:path h="3537496" w="18288000">
                <a:moveTo>
                  <a:pt x="0" y="0"/>
                </a:moveTo>
                <a:lnTo>
                  <a:pt x="18288000" y="0"/>
                </a:lnTo>
                <a:lnTo>
                  <a:pt x="18288000" y="3537496"/>
                </a:lnTo>
                <a:lnTo>
                  <a:pt x="0" y="3537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" t="0" r="-52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0451" y="4315718"/>
            <a:ext cx="9620845" cy="928688"/>
            <a:chOff x="0" y="0"/>
            <a:chExt cx="12827793" cy="1238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7794" cy="1238250"/>
            </a:xfrm>
            <a:custGeom>
              <a:avLst/>
              <a:gdLst/>
              <a:ahLst/>
              <a:cxnLst/>
              <a:rect r="r" b="b" t="t" l="l"/>
              <a:pathLst>
                <a:path h="1238250" w="12827794">
                  <a:moveTo>
                    <a:pt x="0" y="0"/>
                  </a:moveTo>
                  <a:lnTo>
                    <a:pt x="12827794" y="0"/>
                  </a:lnTo>
                  <a:lnTo>
                    <a:pt x="12827794" y="1238250"/>
                  </a:lnTo>
                  <a:lnTo>
                    <a:pt x="0" y="1238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7793" cy="12763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250"/>
                </a:lnSpc>
              </a:pPr>
              <a:r>
                <a:rPr lang="en-US" sz="5812">
                  <a:solidFill>
                    <a:srgbClr val="FF8AAF"/>
                  </a:solidFill>
                  <a:latin typeface="Petrona"/>
                  <a:ea typeface="Petrona"/>
                  <a:cs typeface="Petrona"/>
                  <a:sym typeface="Petrona"/>
                </a:rPr>
                <a:t>Benefits and Future Outlook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5689" y="5664101"/>
            <a:ext cx="646211" cy="646211"/>
            <a:chOff x="0" y="0"/>
            <a:chExt cx="861615" cy="8616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48868" cy="848868"/>
            </a:xfrm>
            <a:custGeom>
              <a:avLst/>
              <a:gdLst/>
              <a:ahLst/>
              <a:cxnLst/>
              <a:rect r="r" b="b" t="t" l="l"/>
              <a:pathLst>
                <a:path h="848868" w="848868">
                  <a:moveTo>
                    <a:pt x="0" y="158496"/>
                  </a:moveTo>
                  <a:cubicBezTo>
                    <a:pt x="0" y="70993"/>
                    <a:pt x="70993" y="0"/>
                    <a:pt x="158496" y="0"/>
                  </a:cubicBezTo>
                  <a:lnTo>
                    <a:pt x="690372" y="0"/>
                  </a:lnTo>
                  <a:cubicBezTo>
                    <a:pt x="777875" y="0"/>
                    <a:pt x="848868" y="70993"/>
                    <a:pt x="848868" y="158496"/>
                  </a:cubicBezTo>
                  <a:lnTo>
                    <a:pt x="848868" y="690372"/>
                  </a:lnTo>
                  <a:cubicBezTo>
                    <a:pt x="848868" y="777875"/>
                    <a:pt x="777875" y="848868"/>
                    <a:pt x="690372" y="848868"/>
                  </a:cubicBezTo>
                  <a:lnTo>
                    <a:pt x="158496" y="848868"/>
                  </a:lnTo>
                  <a:cubicBezTo>
                    <a:pt x="70993" y="848868"/>
                    <a:pt x="0" y="778002"/>
                    <a:pt x="0" y="690372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1568" cy="861568"/>
            </a:xfrm>
            <a:custGeom>
              <a:avLst/>
              <a:gdLst/>
              <a:ahLst/>
              <a:cxnLst/>
              <a:rect r="r" b="b" t="t" l="l"/>
              <a:pathLst>
                <a:path h="861568" w="861568">
                  <a:moveTo>
                    <a:pt x="0" y="164846"/>
                  </a:moveTo>
                  <a:cubicBezTo>
                    <a:pt x="0" y="73787"/>
                    <a:pt x="73787" y="0"/>
                    <a:pt x="164846" y="0"/>
                  </a:cubicBezTo>
                  <a:lnTo>
                    <a:pt x="696722" y="0"/>
                  </a:lnTo>
                  <a:lnTo>
                    <a:pt x="696722" y="6350"/>
                  </a:lnTo>
                  <a:lnTo>
                    <a:pt x="696722" y="0"/>
                  </a:lnTo>
                  <a:lnTo>
                    <a:pt x="696722" y="6350"/>
                  </a:lnTo>
                  <a:lnTo>
                    <a:pt x="696722" y="0"/>
                  </a:lnTo>
                  <a:cubicBezTo>
                    <a:pt x="787781" y="0"/>
                    <a:pt x="861568" y="73787"/>
                    <a:pt x="861568" y="164846"/>
                  </a:cubicBezTo>
                  <a:lnTo>
                    <a:pt x="855218" y="164846"/>
                  </a:lnTo>
                  <a:lnTo>
                    <a:pt x="861568" y="164846"/>
                  </a:lnTo>
                  <a:lnTo>
                    <a:pt x="861568" y="696722"/>
                  </a:lnTo>
                  <a:lnTo>
                    <a:pt x="855218" y="696722"/>
                  </a:lnTo>
                  <a:lnTo>
                    <a:pt x="861568" y="696722"/>
                  </a:lnTo>
                  <a:cubicBezTo>
                    <a:pt x="861568" y="787781"/>
                    <a:pt x="787781" y="861568"/>
                    <a:pt x="696722" y="861568"/>
                  </a:cubicBezTo>
                  <a:lnTo>
                    <a:pt x="696722" y="855218"/>
                  </a:lnTo>
                  <a:lnTo>
                    <a:pt x="696722" y="861568"/>
                  </a:lnTo>
                  <a:lnTo>
                    <a:pt x="164846" y="861568"/>
                  </a:lnTo>
                  <a:lnTo>
                    <a:pt x="164846" y="855218"/>
                  </a:lnTo>
                  <a:lnTo>
                    <a:pt x="164846" y="861568"/>
                  </a:lnTo>
                  <a:cubicBezTo>
                    <a:pt x="73787" y="861568"/>
                    <a:pt x="0" y="787781"/>
                    <a:pt x="0" y="696722"/>
                  </a:cubicBezTo>
                  <a:lnTo>
                    <a:pt x="0" y="164846"/>
                  </a:lnTo>
                  <a:lnTo>
                    <a:pt x="6350" y="164846"/>
                  </a:lnTo>
                  <a:lnTo>
                    <a:pt x="0" y="164846"/>
                  </a:lnTo>
                  <a:moveTo>
                    <a:pt x="12700" y="164846"/>
                  </a:moveTo>
                  <a:lnTo>
                    <a:pt x="12700" y="696722"/>
                  </a:lnTo>
                  <a:lnTo>
                    <a:pt x="6350" y="696722"/>
                  </a:lnTo>
                  <a:lnTo>
                    <a:pt x="12700" y="696722"/>
                  </a:lnTo>
                  <a:cubicBezTo>
                    <a:pt x="12700" y="780796"/>
                    <a:pt x="80772" y="848868"/>
                    <a:pt x="164846" y="848868"/>
                  </a:cubicBezTo>
                  <a:lnTo>
                    <a:pt x="696722" y="848868"/>
                  </a:lnTo>
                  <a:cubicBezTo>
                    <a:pt x="780796" y="848868"/>
                    <a:pt x="848868" y="780796"/>
                    <a:pt x="848868" y="696722"/>
                  </a:cubicBezTo>
                  <a:lnTo>
                    <a:pt x="848868" y="164846"/>
                  </a:lnTo>
                  <a:cubicBezTo>
                    <a:pt x="848868" y="80772"/>
                    <a:pt x="780796" y="12700"/>
                    <a:pt x="696722" y="12700"/>
                  </a:cubicBezTo>
                  <a:lnTo>
                    <a:pt x="164846" y="12700"/>
                  </a:lnTo>
                  <a:lnTo>
                    <a:pt x="164846" y="6350"/>
                  </a:lnTo>
                  <a:lnTo>
                    <a:pt x="164846" y="12700"/>
                  </a:lnTo>
                  <a:cubicBezTo>
                    <a:pt x="80772" y="12700"/>
                    <a:pt x="12700" y="80772"/>
                    <a:pt x="12700" y="164846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85925" y="5708675"/>
            <a:ext cx="445740" cy="557064"/>
            <a:chOff x="0" y="0"/>
            <a:chExt cx="594320" cy="7427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4320" cy="742752"/>
            </a:xfrm>
            <a:custGeom>
              <a:avLst/>
              <a:gdLst/>
              <a:ahLst/>
              <a:cxnLst/>
              <a:rect r="r" b="b" t="t" l="l"/>
              <a:pathLst>
                <a:path h="742752" w="594320">
                  <a:moveTo>
                    <a:pt x="0" y="0"/>
                  </a:moveTo>
                  <a:lnTo>
                    <a:pt x="594320" y="0"/>
                  </a:lnTo>
                  <a:lnTo>
                    <a:pt x="594320" y="742752"/>
                  </a:lnTo>
                  <a:lnTo>
                    <a:pt x="0" y="742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57150"/>
              <a:ext cx="594320" cy="6856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00"/>
                </a:lnSpc>
              </a:pPr>
              <a:r>
                <a:rPr lang="en-US" sz="3500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10060" y="5766048"/>
            <a:ext cx="3714452" cy="464344"/>
            <a:chOff x="0" y="0"/>
            <a:chExt cx="4952603" cy="6191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52604" cy="619125"/>
            </a:xfrm>
            <a:custGeom>
              <a:avLst/>
              <a:gdLst/>
              <a:ahLst/>
              <a:cxnLst/>
              <a:rect r="r" b="b" t="t" l="l"/>
              <a:pathLst>
                <a:path h="619125" w="4952604">
                  <a:moveTo>
                    <a:pt x="0" y="0"/>
                  </a:moveTo>
                  <a:lnTo>
                    <a:pt x="4952604" y="0"/>
                  </a:lnTo>
                  <a:lnTo>
                    <a:pt x="4952604" y="619125"/>
                  </a:lnTo>
                  <a:lnTo>
                    <a:pt x="0" y="619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952603" cy="6477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Improved Privacy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10060" y="6400056"/>
            <a:ext cx="7057132" cy="452884"/>
            <a:chOff x="0" y="0"/>
            <a:chExt cx="9409510" cy="60384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409510" cy="603845"/>
            </a:xfrm>
            <a:custGeom>
              <a:avLst/>
              <a:gdLst/>
              <a:ahLst/>
              <a:cxnLst/>
              <a:rect r="r" b="b" t="t" l="l"/>
              <a:pathLst>
                <a:path h="603845" w="9409510">
                  <a:moveTo>
                    <a:pt x="0" y="0"/>
                  </a:moveTo>
                  <a:lnTo>
                    <a:pt x="9409510" y="0"/>
                  </a:lnTo>
                  <a:lnTo>
                    <a:pt x="9409510" y="603845"/>
                  </a:lnTo>
                  <a:lnTo>
                    <a:pt x="0" y="6038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9409510" cy="6895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Decentralized storage reduces data breaches.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316045" y="5664101"/>
            <a:ext cx="646211" cy="646211"/>
            <a:chOff x="0" y="0"/>
            <a:chExt cx="861615" cy="8616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848868" cy="848868"/>
            </a:xfrm>
            <a:custGeom>
              <a:avLst/>
              <a:gdLst/>
              <a:ahLst/>
              <a:cxnLst/>
              <a:rect r="r" b="b" t="t" l="l"/>
              <a:pathLst>
                <a:path h="848868" w="848868">
                  <a:moveTo>
                    <a:pt x="0" y="158496"/>
                  </a:moveTo>
                  <a:cubicBezTo>
                    <a:pt x="0" y="70993"/>
                    <a:pt x="70993" y="0"/>
                    <a:pt x="158496" y="0"/>
                  </a:cubicBezTo>
                  <a:lnTo>
                    <a:pt x="690372" y="0"/>
                  </a:lnTo>
                  <a:cubicBezTo>
                    <a:pt x="777875" y="0"/>
                    <a:pt x="848868" y="70993"/>
                    <a:pt x="848868" y="158496"/>
                  </a:cubicBezTo>
                  <a:lnTo>
                    <a:pt x="848868" y="690372"/>
                  </a:lnTo>
                  <a:cubicBezTo>
                    <a:pt x="848868" y="777875"/>
                    <a:pt x="777875" y="848868"/>
                    <a:pt x="690372" y="848868"/>
                  </a:cubicBezTo>
                  <a:lnTo>
                    <a:pt x="158496" y="848868"/>
                  </a:lnTo>
                  <a:cubicBezTo>
                    <a:pt x="70993" y="848868"/>
                    <a:pt x="0" y="778002"/>
                    <a:pt x="0" y="690372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61568" cy="861568"/>
            </a:xfrm>
            <a:custGeom>
              <a:avLst/>
              <a:gdLst/>
              <a:ahLst/>
              <a:cxnLst/>
              <a:rect r="r" b="b" t="t" l="l"/>
              <a:pathLst>
                <a:path h="861568" w="861568">
                  <a:moveTo>
                    <a:pt x="0" y="164846"/>
                  </a:moveTo>
                  <a:cubicBezTo>
                    <a:pt x="0" y="73787"/>
                    <a:pt x="73787" y="0"/>
                    <a:pt x="164846" y="0"/>
                  </a:cubicBezTo>
                  <a:lnTo>
                    <a:pt x="696722" y="0"/>
                  </a:lnTo>
                  <a:lnTo>
                    <a:pt x="696722" y="6350"/>
                  </a:lnTo>
                  <a:lnTo>
                    <a:pt x="696722" y="0"/>
                  </a:lnTo>
                  <a:lnTo>
                    <a:pt x="696722" y="6350"/>
                  </a:lnTo>
                  <a:lnTo>
                    <a:pt x="696722" y="0"/>
                  </a:lnTo>
                  <a:cubicBezTo>
                    <a:pt x="787781" y="0"/>
                    <a:pt x="861568" y="73787"/>
                    <a:pt x="861568" y="164846"/>
                  </a:cubicBezTo>
                  <a:lnTo>
                    <a:pt x="855218" y="164846"/>
                  </a:lnTo>
                  <a:lnTo>
                    <a:pt x="861568" y="164846"/>
                  </a:lnTo>
                  <a:lnTo>
                    <a:pt x="861568" y="696722"/>
                  </a:lnTo>
                  <a:lnTo>
                    <a:pt x="855218" y="696722"/>
                  </a:lnTo>
                  <a:lnTo>
                    <a:pt x="861568" y="696722"/>
                  </a:lnTo>
                  <a:cubicBezTo>
                    <a:pt x="861568" y="787781"/>
                    <a:pt x="787781" y="861568"/>
                    <a:pt x="696722" y="861568"/>
                  </a:cubicBezTo>
                  <a:lnTo>
                    <a:pt x="696722" y="855218"/>
                  </a:lnTo>
                  <a:lnTo>
                    <a:pt x="696722" y="861568"/>
                  </a:lnTo>
                  <a:lnTo>
                    <a:pt x="164846" y="861568"/>
                  </a:lnTo>
                  <a:lnTo>
                    <a:pt x="164846" y="855218"/>
                  </a:lnTo>
                  <a:lnTo>
                    <a:pt x="164846" y="861568"/>
                  </a:lnTo>
                  <a:cubicBezTo>
                    <a:pt x="73787" y="861568"/>
                    <a:pt x="0" y="787781"/>
                    <a:pt x="0" y="696722"/>
                  </a:cubicBezTo>
                  <a:lnTo>
                    <a:pt x="0" y="164846"/>
                  </a:lnTo>
                  <a:lnTo>
                    <a:pt x="6350" y="164846"/>
                  </a:lnTo>
                  <a:lnTo>
                    <a:pt x="0" y="164846"/>
                  </a:lnTo>
                  <a:moveTo>
                    <a:pt x="12700" y="164846"/>
                  </a:moveTo>
                  <a:lnTo>
                    <a:pt x="12700" y="696722"/>
                  </a:lnTo>
                  <a:lnTo>
                    <a:pt x="6350" y="696722"/>
                  </a:lnTo>
                  <a:lnTo>
                    <a:pt x="12700" y="696722"/>
                  </a:lnTo>
                  <a:cubicBezTo>
                    <a:pt x="12700" y="780796"/>
                    <a:pt x="80772" y="848868"/>
                    <a:pt x="164846" y="848868"/>
                  </a:cubicBezTo>
                  <a:lnTo>
                    <a:pt x="696722" y="848868"/>
                  </a:lnTo>
                  <a:cubicBezTo>
                    <a:pt x="780796" y="848868"/>
                    <a:pt x="848868" y="780796"/>
                    <a:pt x="848868" y="696722"/>
                  </a:cubicBezTo>
                  <a:lnTo>
                    <a:pt x="848868" y="164846"/>
                  </a:lnTo>
                  <a:cubicBezTo>
                    <a:pt x="848868" y="80772"/>
                    <a:pt x="780796" y="12700"/>
                    <a:pt x="696722" y="12700"/>
                  </a:cubicBezTo>
                  <a:lnTo>
                    <a:pt x="164846" y="12700"/>
                  </a:lnTo>
                  <a:lnTo>
                    <a:pt x="164846" y="6350"/>
                  </a:lnTo>
                  <a:lnTo>
                    <a:pt x="164846" y="12700"/>
                  </a:lnTo>
                  <a:cubicBezTo>
                    <a:pt x="80772" y="12700"/>
                    <a:pt x="12700" y="80772"/>
                    <a:pt x="12700" y="164846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416281" y="5708675"/>
            <a:ext cx="445740" cy="557064"/>
            <a:chOff x="0" y="0"/>
            <a:chExt cx="594320" cy="74275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94320" cy="742752"/>
            </a:xfrm>
            <a:custGeom>
              <a:avLst/>
              <a:gdLst/>
              <a:ahLst/>
              <a:cxnLst/>
              <a:rect r="r" b="b" t="t" l="l"/>
              <a:pathLst>
                <a:path h="742752" w="594320">
                  <a:moveTo>
                    <a:pt x="0" y="0"/>
                  </a:moveTo>
                  <a:lnTo>
                    <a:pt x="594320" y="0"/>
                  </a:lnTo>
                  <a:lnTo>
                    <a:pt x="594320" y="742752"/>
                  </a:lnTo>
                  <a:lnTo>
                    <a:pt x="0" y="742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57150"/>
              <a:ext cx="594320" cy="6856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00"/>
                </a:lnSpc>
              </a:pPr>
              <a:r>
                <a:rPr lang="en-US" sz="3500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40416" y="5766048"/>
            <a:ext cx="3714452" cy="464344"/>
            <a:chOff x="0" y="0"/>
            <a:chExt cx="4952603" cy="61912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952604" cy="619125"/>
            </a:xfrm>
            <a:custGeom>
              <a:avLst/>
              <a:gdLst/>
              <a:ahLst/>
              <a:cxnLst/>
              <a:rect r="r" b="b" t="t" l="l"/>
              <a:pathLst>
                <a:path h="619125" w="4952604">
                  <a:moveTo>
                    <a:pt x="0" y="0"/>
                  </a:moveTo>
                  <a:lnTo>
                    <a:pt x="4952604" y="0"/>
                  </a:lnTo>
                  <a:lnTo>
                    <a:pt x="4952604" y="619125"/>
                  </a:lnTo>
                  <a:lnTo>
                    <a:pt x="0" y="619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4952603" cy="6477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Data Integrity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240416" y="6400056"/>
            <a:ext cx="7057133" cy="905767"/>
            <a:chOff x="0" y="0"/>
            <a:chExt cx="9409510" cy="120769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409510" cy="1207690"/>
            </a:xfrm>
            <a:custGeom>
              <a:avLst/>
              <a:gdLst/>
              <a:ahLst/>
              <a:cxnLst/>
              <a:rect r="r" b="b" t="t" l="l"/>
              <a:pathLst>
                <a:path h="1207690" w="9409510">
                  <a:moveTo>
                    <a:pt x="0" y="0"/>
                  </a:moveTo>
                  <a:lnTo>
                    <a:pt x="9409510" y="0"/>
                  </a:lnTo>
                  <a:lnTo>
                    <a:pt x="9409510" y="1207690"/>
                  </a:lnTo>
                  <a:lnTo>
                    <a:pt x="0" y="1207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9409510" cy="12934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Blockchain guarantees tamper-proof patient records.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85689" y="7867055"/>
            <a:ext cx="646211" cy="646211"/>
            <a:chOff x="0" y="0"/>
            <a:chExt cx="861615" cy="86161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6350" y="6350"/>
              <a:ext cx="848868" cy="848868"/>
            </a:xfrm>
            <a:custGeom>
              <a:avLst/>
              <a:gdLst/>
              <a:ahLst/>
              <a:cxnLst/>
              <a:rect r="r" b="b" t="t" l="l"/>
              <a:pathLst>
                <a:path h="848868" w="848868">
                  <a:moveTo>
                    <a:pt x="0" y="158496"/>
                  </a:moveTo>
                  <a:cubicBezTo>
                    <a:pt x="0" y="70993"/>
                    <a:pt x="70993" y="0"/>
                    <a:pt x="158496" y="0"/>
                  </a:cubicBezTo>
                  <a:lnTo>
                    <a:pt x="690372" y="0"/>
                  </a:lnTo>
                  <a:cubicBezTo>
                    <a:pt x="777875" y="0"/>
                    <a:pt x="848868" y="70993"/>
                    <a:pt x="848868" y="158496"/>
                  </a:cubicBezTo>
                  <a:lnTo>
                    <a:pt x="848868" y="690372"/>
                  </a:lnTo>
                  <a:cubicBezTo>
                    <a:pt x="848868" y="777875"/>
                    <a:pt x="777875" y="848868"/>
                    <a:pt x="690372" y="848868"/>
                  </a:cubicBezTo>
                  <a:lnTo>
                    <a:pt x="158496" y="848868"/>
                  </a:lnTo>
                  <a:cubicBezTo>
                    <a:pt x="70993" y="848868"/>
                    <a:pt x="0" y="778002"/>
                    <a:pt x="0" y="690372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61568" cy="861568"/>
            </a:xfrm>
            <a:custGeom>
              <a:avLst/>
              <a:gdLst/>
              <a:ahLst/>
              <a:cxnLst/>
              <a:rect r="r" b="b" t="t" l="l"/>
              <a:pathLst>
                <a:path h="861568" w="861568">
                  <a:moveTo>
                    <a:pt x="0" y="164846"/>
                  </a:moveTo>
                  <a:cubicBezTo>
                    <a:pt x="0" y="73787"/>
                    <a:pt x="73787" y="0"/>
                    <a:pt x="164846" y="0"/>
                  </a:cubicBezTo>
                  <a:lnTo>
                    <a:pt x="696722" y="0"/>
                  </a:lnTo>
                  <a:lnTo>
                    <a:pt x="696722" y="6350"/>
                  </a:lnTo>
                  <a:lnTo>
                    <a:pt x="696722" y="0"/>
                  </a:lnTo>
                  <a:lnTo>
                    <a:pt x="696722" y="6350"/>
                  </a:lnTo>
                  <a:lnTo>
                    <a:pt x="696722" y="0"/>
                  </a:lnTo>
                  <a:cubicBezTo>
                    <a:pt x="787781" y="0"/>
                    <a:pt x="861568" y="73787"/>
                    <a:pt x="861568" y="164846"/>
                  </a:cubicBezTo>
                  <a:lnTo>
                    <a:pt x="855218" y="164846"/>
                  </a:lnTo>
                  <a:lnTo>
                    <a:pt x="861568" y="164846"/>
                  </a:lnTo>
                  <a:lnTo>
                    <a:pt x="861568" y="696722"/>
                  </a:lnTo>
                  <a:lnTo>
                    <a:pt x="855218" y="696722"/>
                  </a:lnTo>
                  <a:lnTo>
                    <a:pt x="861568" y="696722"/>
                  </a:lnTo>
                  <a:cubicBezTo>
                    <a:pt x="861568" y="787781"/>
                    <a:pt x="787781" y="861568"/>
                    <a:pt x="696722" y="861568"/>
                  </a:cubicBezTo>
                  <a:lnTo>
                    <a:pt x="696722" y="855218"/>
                  </a:lnTo>
                  <a:lnTo>
                    <a:pt x="696722" y="861568"/>
                  </a:lnTo>
                  <a:lnTo>
                    <a:pt x="164846" y="861568"/>
                  </a:lnTo>
                  <a:lnTo>
                    <a:pt x="164846" y="855218"/>
                  </a:lnTo>
                  <a:lnTo>
                    <a:pt x="164846" y="861568"/>
                  </a:lnTo>
                  <a:cubicBezTo>
                    <a:pt x="73787" y="861568"/>
                    <a:pt x="0" y="787781"/>
                    <a:pt x="0" y="696722"/>
                  </a:cubicBezTo>
                  <a:lnTo>
                    <a:pt x="0" y="164846"/>
                  </a:lnTo>
                  <a:lnTo>
                    <a:pt x="6350" y="164846"/>
                  </a:lnTo>
                  <a:lnTo>
                    <a:pt x="0" y="164846"/>
                  </a:lnTo>
                  <a:moveTo>
                    <a:pt x="12700" y="164846"/>
                  </a:moveTo>
                  <a:lnTo>
                    <a:pt x="12700" y="696722"/>
                  </a:lnTo>
                  <a:lnTo>
                    <a:pt x="6350" y="696722"/>
                  </a:lnTo>
                  <a:lnTo>
                    <a:pt x="12700" y="696722"/>
                  </a:lnTo>
                  <a:cubicBezTo>
                    <a:pt x="12700" y="780796"/>
                    <a:pt x="80772" y="848868"/>
                    <a:pt x="164846" y="848868"/>
                  </a:cubicBezTo>
                  <a:lnTo>
                    <a:pt x="696722" y="848868"/>
                  </a:lnTo>
                  <a:cubicBezTo>
                    <a:pt x="780796" y="848868"/>
                    <a:pt x="848868" y="780796"/>
                    <a:pt x="848868" y="696722"/>
                  </a:cubicBezTo>
                  <a:lnTo>
                    <a:pt x="848868" y="164846"/>
                  </a:lnTo>
                  <a:cubicBezTo>
                    <a:pt x="848868" y="80772"/>
                    <a:pt x="780796" y="12700"/>
                    <a:pt x="696722" y="12700"/>
                  </a:cubicBezTo>
                  <a:lnTo>
                    <a:pt x="164846" y="12700"/>
                  </a:lnTo>
                  <a:lnTo>
                    <a:pt x="164846" y="6350"/>
                  </a:lnTo>
                  <a:lnTo>
                    <a:pt x="164846" y="12700"/>
                  </a:lnTo>
                  <a:cubicBezTo>
                    <a:pt x="80772" y="12700"/>
                    <a:pt x="12700" y="80772"/>
                    <a:pt x="12700" y="164846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085925" y="7911629"/>
            <a:ext cx="445740" cy="557064"/>
            <a:chOff x="0" y="0"/>
            <a:chExt cx="594320" cy="74275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94320" cy="742752"/>
            </a:xfrm>
            <a:custGeom>
              <a:avLst/>
              <a:gdLst/>
              <a:ahLst/>
              <a:cxnLst/>
              <a:rect r="r" b="b" t="t" l="l"/>
              <a:pathLst>
                <a:path h="742752" w="594320">
                  <a:moveTo>
                    <a:pt x="0" y="0"/>
                  </a:moveTo>
                  <a:lnTo>
                    <a:pt x="594320" y="0"/>
                  </a:lnTo>
                  <a:lnTo>
                    <a:pt x="594320" y="742752"/>
                  </a:lnTo>
                  <a:lnTo>
                    <a:pt x="0" y="742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57150"/>
              <a:ext cx="594320" cy="6856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00"/>
                </a:lnSpc>
              </a:pPr>
              <a:r>
                <a:rPr lang="en-US" sz="3500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3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910060" y="7969002"/>
            <a:ext cx="3714452" cy="464344"/>
            <a:chOff x="0" y="0"/>
            <a:chExt cx="4952603" cy="61912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952604" cy="619125"/>
            </a:xfrm>
            <a:custGeom>
              <a:avLst/>
              <a:gdLst/>
              <a:ahLst/>
              <a:cxnLst/>
              <a:rect r="r" b="b" t="t" l="l"/>
              <a:pathLst>
                <a:path h="619125" w="4952604">
                  <a:moveTo>
                    <a:pt x="0" y="0"/>
                  </a:moveTo>
                  <a:lnTo>
                    <a:pt x="4952604" y="0"/>
                  </a:lnTo>
                  <a:lnTo>
                    <a:pt x="4952604" y="619125"/>
                  </a:lnTo>
                  <a:lnTo>
                    <a:pt x="0" y="619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4952603" cy="6477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Efficient Access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910060" y="8603010"/>
            <a:ext cx="7057132" cy="452884"/>
            <a:chOff x="0" y="0"/>
            <a:chExt cx="9409510" cy="60384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9409510" cy="603845"/>
            </a:xfrm>
            <a:custGeom>
              <a:avLst/>
              <a:gdLst/>
              <a:ahLst/>
              <a:cxnLst/>
              <a:rect r="r" b="b" t="t" l="l"/>
              <a:pathLst>
                <a:path h="603845" w="9409510">
                  <a:moveTo>
                    <a:pt x="0" y="0"/>
                  </a:moveTo>
                  <a:lnTo>
                    <a:pt x="9409510" y="0"/>
                  </a:lnTo>
                  <a:lnTo>
                    <a:pt x="9409510" y="603845"/>
                  </a:lnTo>
                  <a:lnTo>
                    <a:pt x="0" y="6038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9409510" cy="6895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Responsive frontend streamlines workflows.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316045" y="7867055"/>
            <a:ext cx="646211" cy="646211"/>
            <a:chOff x="0" y="0"/>
            <a:chExt cx="861615" cy="86161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6350" y="6350"/>
              <a:ext cx="848868" cy="848868"/>
            </a:xfrm>
            <a:custGeom>
              <a:avLst/>
              <a:gdLst/>
              <a:ahLst/>
              <a:cxnLst/>
              <a:rect r="r" b="b" t="t" l="l"/>
              <a:pathLst>
                <a:path h="848868" w="848868">
                  <a:moveTo>
                    <a:pt x="0" y="158496"/>
                  </a:moveTo>
                  <a:cubicBezTo>
                    <a:pt x="0" y="70993"/>
                    <a:pt x="70993" y="0"/>
                    <a:pt x="158496" y="0"/>
                  </a:cubicBezTo>
                  <a:lnTo>
                    <a:pt x="690372" y="0"/>
                  </a:lnTo>
                  <a:cubicBezTo>
                    <a:pt x="777875" y="0"/>
                    <a:pt x="848868" y="70993"/>
                    <a:pt x="848868" y="158496"/>
                  </a:cubicBezTo>
                  <a:lnTo>
                    <a:pt x="848868" y="690372"/>
                  </a:lnTo>
                  <a:cubicBezTo>
                    <a:pt x="848868" y="777875"/>
                    <a:pt x="777875" y="848868"/>
                    <a:pt x="690372" y="848868"/>
                  </a:cubicBezTo>
                  <a:lnTo>
                    <a:pt x="158496" y="848868"/>
                  </a:lnTo>
                  <a:cubicBezTo>
                    <a:pt x="70993" y="848868"/>
                    <a:pt x="0" y="778002"/>
                    <a:pt x="0" y="690372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61568" cy="861568"/>
            </a:xfrm>
            <a:custGeom>
              <a:avLst/>
              <a:gdLst/>
              <a:ahLst/>
              <a:cxnLst/>
              <a:rect r="r" b="b" t="t" l="l"/>
              <a:pathLst>
                <a:path h="861568" w="861568">
                  <a:moveTo>
                    <a:pt x="0" y="164846"/>
                  </a:moveTo>
                  <a:cubicBezTo>
                    <a:pt x="0" y="73787"/>
                    <a:pt x="73787" y="0"/>
                    <a:pt x="164846" y="0"/>
                  </a:cubicBezTo>
                  <a:lnTo>
                    <a:pt x="696722" y="0"/>
                  </a:lnTo>
                  <a:lnTo>
                    <a:pt x="696722" y="6350"/>
                  </a:lnTo>
                  <a:lnTo>
                    <a:pt x="696722" y="0"/>
                  </a:lnTo>
                  <a:lnTo>
                    <a:pt x="696722" y="6350"/>
                  </a:lnTo>
                  <a:lnTo>
                    <a:pt x="696722" y="0"/>
                  </a:lnTo>
                  <a:cubicBezTo>
                    <a:pt x="787781" y="0"/>
                    <a:pt x="861568" y="73787"/>
                    <a:pt x="861568" y="164846"/>
                  </a:cubicBezTo>
                  <a:lnTo>
                    <a:pt x="855218" y="164846"/>
                  </a:lnTo>
                  <a:lnTo>
                    <a:pt x="861568" y="164846"/>
                  </a:lnTo>
                  <a:lnTo>
                    <a:pt x="861568" y="696722"/>
                  </a:lnTo>
                  <a:lnTo>
                    <a:pt x="855218" y="696722"/>
                  </a:lnTo>
                  <a:lnTo>
                    <a:pt x="861568" y="696722"/>
                  </a:lnTo>
                  <a:cubicBezTo>
                    <a:pt x="861568" y="787781"/>
                    <a:pt x="787781" y="861568"/>
                    <a:pt x="696722" y="861568"/>
                  </a:cubicBezTo>
                  <a:lnTo>
                    <a:pt x="696722" y="855218"/>
                  </a:lnTo>
                  <a:lnTo>
                    <a:pt x="696722" y="861568"/>
                  </a:lnTo>
                  <a:lnTo>
                    <a:pt x="164846" y="861568"/>
                  </a:lnTo>
                  <a:lnTo>
                    <a:pt x="164846" y="855218"/>
                  </a:lnTo>
                  <a:lnTo>
                    <a:pt x="164846" y="861568"/>
                  </a:lnTo>
                  <a:cubicBezTo>
                    <a:pt x="73787" y="861568"/>
                    <a:pt x="0" y="787781"/>
                    <a:pt x="0" y="696722"/>
                  </a:cubicBezTo>
                  <a:lnTo>
                    <a:pt x="0" y="164846"/>
                  </a:lnTo>
                  <a:lnTo>
                    <a:pt x="6350" y="164846"/>
                  </a:lnTo>
                  <a:lnTo>
                    <a:pt x="0" y="164846"/>
                  </a:lnTo>
                  <a:moveTo>
                    <a:pt x="12700" y="164846"/>
                  </a:moveTo>
                  <a:lnTo>
                    <a:pt x="12700" y="696722"/>
                  </a:lnTo>
                  <a:lnTo>
                    <a:pt x="6350" y="696722"/>
                  </a:lnTo>
                  <a:lnTo>
                    <a:pt x="12700" y="696722"/>
                  </a:lnTo>
                  <a:cubicBezTo>
                    <a:pt x="12700" y="780796"/>
                    <a:pt x="80772" y="848868"/>
                    <a:pt x="164846" y="848868"/>
                  </a:cubicBezTo>
                  <a:lnTo>
                    <a:pt x="696722" y="848868"/>
                  </a:lnTo>
                  <a:cubicBezTo>
                    <a:pt x="780796" y="848868"/>
                    <a:pt x="848868" y="780796"/>
                    <a:pt x="848868" y="696722"/>
                  </a:cubicBezTo>
                  <a:lnTo>
                    <a:pt x="848868" y="164846"/>
                  </a:lnTo>
                  <a:cubicBezTo>
                    <a:pt x="848868" y="80772"/>
                    <a:pt x="780796" y="12700"/>
                    <a:pt x="696722" y="12700"/>
                  </a:cubicBezTo>
                  <a:lnTo>
                    <a:pt x="164846" y="12700"/>
                  </a:lnTo>
                  <a:lnTo>
                    <a:pt x="164846" y="6350"/>
                  </a:lnTo>
                  <a:lnTo>
                    <a:pt x="164846" y="12700"/>
                  </a:lnTo>
                  <a:cubicBezTo>
                    <a:pt x="80772" y="12700"/>
                    <a:pt x="12700" y="80772"/>
                    <a:pt x="12700" y="164846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9416281" y="7911629"/>
            <a:ext cx="445740" cy="557064"/>
            <a:chOff x="0" y="0"/>
            <a:chExt cx="594320" cy="742752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94320" cy="742752"/>
            </a:xfrm>
            <a:custGeom>
              <a:avLst/>
              <a:gdLst/>
              <a:ahLst/>
              <a:cxnLst/>
              <a:rect r="r" b="b" t="t" l="l"/>
              <a:pathLst>
                <a:path h="742752" w="594320">
                  <a:moveTo>
                    <a:pt x="0" y="0"/>
                  </a:moveTo>
                  <a:lnTo>
                    <a:pt x="594320" y="0"/>
                  </a:lnTo>
                  <a:lnTo>
                    <a:pt x="594320" y="742752"/>
                  </a:lnTo>
                  <a:lnTo>
                    <a:pt x="0" y="742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57150"/>
              <a:ext cx="594320" cy="6856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00"/>
                </a:lnSpc>
              </a:pPr>
              <a:r>
                <a:rPr lang="en-US" sz="3500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4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0240416" y="7969002"/>
            <a:ext cx="3714452" cy="464344"/>
            <a:chOff x="0" y="0"/>
            <a:chExt cx="4952603" cy="61912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4952604" cy="619125"/>
            </a:xfrm>
            <a:custGeom>
              <a:avLst/>
              <a:gdLst/>
              <a:ahLst/>
              <a:cxnLst/>
              <a:rect r="r" b="b" t="t" l="l"/>
              <a:pathLst>
                <a:path h="619125" w="4952604">
                  <a:moveTo>
                    <a:pt x="0" y="0"/>
                  </a:moveTo>
                  <a:lnTo>
                    <a:pt x="4952604" y="0"/>
                  </a:lnTo>
                  <a:lnTo>
                    <a:pt x="4952604" y="619125"/>
                  </a:lnTo>
                  <a:lnTo>
                    <a:pt x="0" y="619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28575"/>
              <a:ext cx="4952603" cy="6477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E0D6DE"/>
                  </a:solidFill>
                  <a:latin typeface="Petrona"/>
                  <a:ea typeface="Petrona"/>
                  <a:cs typeface="Petrona"/>
                  <a:sym typeface="Petrona"/>
                </a:rPr>
                <a:t>Scalable Platform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240416" y="8603010"/>
            <a:ext cx="7057133" cy="905767"/>
            <a:chOff x="0" y="0"/>
            <a:chExt cx="9409510" cy="120769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9409510" cy="1207690"/>
            </a:xfrm>
            <a:custGeom>
              <a:avLst/>
              <a:gdLst/>
              <a:ahLst/>
              <a:cxnLst/>
              <a:rect r="r" b="b" t="t" l="l"/>
              <a:pathLst>
                <a:path h="1207690" w="9409510">
                  <a:moveTo>
                    <a:pt x="0" y="0"/>
                  </a:moveTo>
                  <a:lnTo>
                    <a:pt x="9409510" y="0"/>
                  </a:lnTo>
                  <a:lnTo>
                    <a:pt x="9409510" y="1207690"/>
                  </a:lnTo>
                  <a:lnTo>
                    <a:pt x="0" y="1207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85725"/>
              <a:ext cx="9409510" cy="12934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Inter"/>
                  <a:ea typeface="Inter"/>
                  <a:cs typeface="Inter"/>
                  <a:sym typeface="Inter"/>
                </a:rPr>
                <a:t>Extensible for future healthcare technology integrations.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DAGnmjxoGwk</dc:identifier>
  <dcterms:modified xsi:type="dcterms:W3CDTF">2011-08-01T06:04:30Z</dcterms:modified>
  <cp:revision>1</cp:revision>
</cp:coreProperties>
</file>